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0.5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</p:sldMasterIdLst>
  <p:notesMasterIdLst>
    <p:notesMasterId r:id="rId2"/>
  </p:notesMasterIdLst>
  <p:sldIdLst>
    <p:sldId id="428" r:id="rId3"/>
    <p:sldId id="454" r:id="rId4"/>
    <p:sldId id="469" r:id="rId5"/>
    <p:sldId id="470" r:id="rId6"/>
    <p:sldId id="471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468" r:id="rId36"/>
    <p:sldId id="304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60" r:id="rId50"/>
    <p:sldId id="303" r:id="rId51"/>
  </p:sldIdLst>
  <p:sldSz cx="12192000" cy="6858000"/>
  <p:notesSz cx="6858000" cy="9144000"/>
  <p:custDataLst>
    <p:tags r:id="rId5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48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8.xml" /><Relationship Id="rId11" Type="http://schemas.openxmlformats.org/officeDocument/2006/relationships/slide" Target="slides/slide9.xml" /><Relationship Id="rId12" Type="http://schemas.openxmlformats.org/officeDocument/2006/relationships/slide" Target="slides/slide10.xml" /><Relationship Id="rId13" Type="http://schemas.openxmlformats.org/officeDocument/2006/relationships/slide" Target="slides/slide11.xml" /><Relationship Id="rId14" Type="http://schemas.openxmlformats.org/officeDocument/2006/relationships/slide" Target="slides/slide12.xml" /><Relationship Id="rId15" Type="http://schemas.openxmlformats.org/officeDocument/2006/relationships/slide" Target="slides/slide13.xml" /><Relationship Id="rId16" Type="http://schemas.openxmlformats.org/officeDocument/2006/relationships/slide" Target="slides/slide14.xml" /><Relationship Id="rId17" Type="http://schemas.openxmlformats.org/officeDocument/2006/relationships/slide" Target="slides/slide15.xml" /><Relationship Id="rId18" Type="http://schemas.openxmlformats.org/officeDocument/2006/relationships/slide" Target="slides/slide16.xml" /><Relationship Id="rId19" Type="http://schemas.openxmlformats.org/officeDocument/2006/relationships/slide" Target="slides/slide17.xml" /><Relationship Id="rId2" Type="http://schemas.openxmlformats.org/officeDocument/2006/relationships/notesMaster" Target="notesMasters/notesMaster1.xml" /><Relationship Id="rId20" Type="http://schemas.openxmlformats.org/officeDocument/2006/relationships/slide" Target="slides/slide18.xml" /><Relationship Id="rId21" Type="http://schemas.openxmlformats.org/officeDocument/2006/relationships/slide" Target="slides/slide19.xml" /><Relationship Id="rId22" Type="http://schemas.openxmlformats.org/officeDocument/2006/relationships/slide" Target="slides/slide20.xml" /><Relationship Id="rId23" Type="http://schemas.openxmlformats.org/officeDocument/2006/relationships/slide" Target="slides/slide21.xml" /><Relationship Id="rId24" Type="http://schemas.openxmlformats.org/officeDocument/2006/relationships/slide" Target="slides/slide22.xml" /><Relationship Id="rId25" Type="http://schemas.openxmlformats.org/officeDocument/2006/relationships/slide" Target="slides/slide23.xml" /><Relationship Id="rId26" Type="http://schemas.openxmlformats.org/officeDocument/2006/relationships/slide" Target="slides/slide24.xml" /><Relationship Id="rId27" Type="http://schemas.openxmlformats.org/officeDocument/2006/relationships/slide" Target="slides/slide25.xml" /><Relationship Id="rId28" Type="http://schemas.openxmlformats.org/officeDocument/2006/relationships/slide" Target="slides/slide26.xml" /><Relationship Id="rId29" Type="http://schemas.openxmlformats.org/officeDocument/2006/relationships/slide" Target="slides/slide27.xml" /><Relationship Id="rId3" Type="http://schemas.openxmlformats.org/officeDocument/2006/relationships/slide" Target="slides/slide1.xml" /><Relationship Id="rId30" Type="http://schemas.openxmlformats.org/officeDocument/2006/relationships/slide" Target="slides/slide28.xml" /><Relationship Id="rId31" Type="http://schemas.openxmlformats.org/officeDocument/2006/relationships/slide" Target="slides/slide29.xml" /><Relationship Id="rId32" Type="http://schemas.openxmlformats.org/officeDocument/2006/relationships/slide" Target="slides/slide30.xml" /><Relationship Id="rId33" Type="http://schemas.openxmlformats.org/officeDocument/2006/relationships/slide" Target="slides/slide31.xml" /><Relationship Id="rId34" Type="http://schemas.openxmlformats.org/officeDocument/2006/relationships/slide" Target="slides/slide32.xml" /><Relationship Id="rId35" Type="http://schemas.openxmlformats.org/officeDocument/2006/relationships/slide" Target="slides/slide33.xml" /><Relationship Id="rId36" Type="http://schemas.openxmlformats.org/officeDocument/2006/relationships/slide" Target="slides/slide34.xml" /><Relationship Id="rId37" Type="http://schemas.openxmlformats.org/officeDocument/2006/relationships/slide" Target="slides/slide35.xml" /><Relationship Id="rId38" Type="http://schemas.openxmlformats.org/officeDocument/2006/relationships/slide" Target="slides/slide36.xml" /><Relationship Id="rId39" Type="http://schemas.openxmlformats.org/officeDocument/2006/relationships/slide" Target="slides/slide37.xml" /><Relationship Id="rId4" Type="http://schemas.openxmlformats.org/officeDocument/2006/relationships/slide" Target="slides/slide2.xml" /><Relationship Id="rId40" Type="http://schemas.openxmlformats.org/officeDocument/2006/relationships/slide" Target="slides/slide38.xml" /><Relationship Id="rId41" Type="http://schemas.openxmlformats.org/officeDocument/2006/relationships/slide" Target="slides/slide39.xml" /><Relationship Id="rId42" Type="http://schemas.openxmlformats.org/officeDocument/2006/relationships/slide" Target="slides/slide40.xml" /><Relationship Id="rId43" Type="http://schemas.openxmlformats.org/officeDocument/2006/relationships/slide" Target="slides/slide41.xml" /><Relationship Id="rId44" Type="http://schemas.openxmlformats.org/officeDocument/2006/relationships/slide" Target="slides/slide42.xml" /><Relationship Id="rId45" Type="http://schemas.openxmlformats.org/officeDocument/2006/relationships/slide" Target="slides/slide43.xml" /><Relationship Id="rId46" Type="http://schemas.openxmlformats.org/officeDocument/2006/relationships/slide" Target="slides/slide44.xml" /><Relationship Id="rId47" Type="http://schemas.openxmlformats.org/officeDocument/2006/relationships/slide" Target="slides/slide45.xml" /><Relationship Id="rId48" Type="http://schemas.openxmlformats.org/officeDocument/2006/relationships/slide" Target="slides/slide46.xml" /><Relationship Id="rId49" Type="http://schemas.openxmlformats.org/officeDocument/2006/relationships/slide" Target="slides/slide47.xml" /><Relationship Id="rId5" Type="http://schemas.openxmlformats.org/officeDocument/2006/relationships/slide" Target="slides/slide3.xml" /><Relationship Id="rId50" Type="http://schemas.openxmlformats.org/officeDocument/2006/relationships/slide" Target="slides/slide48.xml" /><Relationship Id="rId51" Type="http://schemas.openxmlformats.org/officeDocument/2006/relationships/slide" Target="slides/slide49.xml" /><Relationship Id="rId52" Type="http://schemas.openxmlformats.org/officeDocument/2006/relationships/tags" Target="tags/tag1.xml" /><Relationship Id="rId53" Type="http://schemas.openxmlformats.org/officeDocument/2006/relationships/presProps" Target="presProps.xml" /><Relationship Id="rId54" Type="http://schemas.openxmlformats.org/officeDocument/2006/relationships/viewProps" Target="viewProps.xml" /><Relationship Id="rId55" Type="http://schemas.openxmlformats.org/officeDocument/2006/relationships/theme" Target="theme/theme1.xml" /><Relationship Id="rId56" Type="http://schemas.openxmlformats.org/officeDocument/2006/relationships/tableStyles" Target="tableStyles.xml" /><Relationship Id="rId6" Type="http://schemas.openxmlformats.org/officeDocument/2006/relationships/slide" Target="slides/slide4.xml" /><Relationship Id="rId7" Type="http://schemas.openxmlformats.org/officeDocument/2006/relationships/slide" Target="slides/slide5.xml" /><Relationship Id="rId8" Type="http://schemas.openxmlformats.org/officeDocument/2006/relationships/slide" Target="slides/slide6.xml" /><Relationship Id="rId9" Type="http://schemas.openxmlformats.org/officeDocument/2006/relationships/slide" Target="slides/slide7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419EA-7825-4822-BFE3-EA928FCEBAF6}" type="datetimeFigureOut">
              <a:rPr lang="en-IN" smtClean="0"/>
              <a:t>11-09-2020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388AA-6196-4E56-842E-217A4FF0D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54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9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</a:xfrm>
      </p:grpSpPr>
      <p:sp>
        <p:nvSpPr>
          <p:cNvPr id="837" name="Google Shape;837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838" name="Google Shape;83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E20-4E86-4375-BE32-7675A98E0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EBF11-8782-49BC-BDFE-65FFCAEAD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5249F-4E18-4671-8BF1-FC279E3A5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F695-6D46-4079-9FC7-04235654C84E}" type="datetimeFigureOut">
              <a:rPr lang="en-IN" smtClean="0"/>
              <a:t>11-09-2020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AD1B9-D40D-408A-828A-3E3944BA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A6ADD-8E59-45AE-8B91-7D2B0EF3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80AD-B9EC-467A-9FA5-5F17CF65D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411486"/>
      </p:ext>
    </p:extLst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0730A-995A-4DED-81BA-BB9720092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7D6110-22AC-4FF1-8A4A-A5DBC4342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A64D0-BB3B-40F5-A393-EA83F7507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F695-6D46-4079-9FC7-04235654C84E}" type="datetimeFigureOut">
              <a:rPr lang="en-IN" smtClean="0"/>
              <a:t>11-09-2020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EE6B5-1D44-4344-A019-879F52CD6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444A6-D822-4359-9066-F161CEDCE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80AD-B9EC-467A-9FA5-5F17CF65D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828780"/>
      </p:ext>
    </p:extLst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042A41-C5AF-4B3E-A7EE-6DA8EA5BE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B381CA-9E80-499A-A80C-817581478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97504-94F4-4A58-9744-A470C2577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F695-6D46-4079-9FC7-04235654C84E}" type="datetimeFigureOut">
              <a:rPr lang="en-IN" smtClean="0"/>
              <a:t>11-09-2020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60471-671C-4ACC-8C4D-E9D51F1A8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5548F-1455-4BE5-8599-0762FE4D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80AD-B9EC-467A-9FA5-5F17CF65D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718688"/>
      </p:ext>
    </p:extLst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5B95474-1FBA-41E6-BAEA-13852DFCEB27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297AC9C-F7EC-41A7-A204-FB55390DB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81755"/>
      </p:ext>
    </p:extLst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8D276-5EB0-41C9-9402-C767289CA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AF2A4-F84C-44A8-B246-ADCB95016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97B0A-066D-46A4-9A49-6AF595274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F695-6D46-4079-9FC7-04235654C84E}" type="datetimeFigureOut">
              <a:rPr lang="en-IN" smtClean="0"/>
              <a:t>11-09-2020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3CA65-06F0-4AC2-8823-BE0F7A9AE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EFA63-1D3B-4F96-B648-CB73D2D9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80AD-B9EC-467A-9FA5-5F17CF65D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144379"/>
      </p:ext>
    </p:extLst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D282-6AE6-4D37-B4C9-28472EB02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78417-7AC1-4B7D-95AC-36D94AEB3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40EA5-36BA-4A47-8CEA-17505131F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F695-6D46-4079-9FC7-04235654C84E}" type="datetimeFigureOut">
              <a:rPr lang="en-IN" smtClean="0"/>
              <a:t>11-09-2020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27F04-B076-4C35-9392-CBB72D745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B57BB-09B1-407B-8729-DDCD617A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80AD-B9EC-467A-9FA5-5F17CF65D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569527"/>
      </p:ext>
    </p:extLst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5800E-29D1-4442-88E0-797A8C690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C04D-582C-4718-B40D-7AE26163E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DBA4A4-849C-4E88-8333-6DFF05539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6134B1-8694-4384-9275-7C1CA9DBD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F695-6D46-4079-9FC7-04235654C84E}" type="datetimeFigureOut">
              <a:rPr lang="en-IN" smtClean="0"/>
              <a:t>11-09-2020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11018-86D5-44E4-A8D6-C00DB35F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2166A-A0A1-471B-9888-7CFFE9E66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80AD-B9EC-467A-9FA5-5F17CF65D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39275"/>
      </p:ext>
    </p:extLst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B0782-2241-4ED7-93AE-D66D99C6A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801C5-7589-4131-AE52-04C209834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FD1ED-A263-40D9-809F-E6A20760F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A25518-87C8-4453-B8AC-F7D7FD021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C48413-59C9-4597-9880-5CECF7F28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E22515-A4B2-4245-8659-1D1D62422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F695-6D46-4079-9FC7-04235654C84E}" type="datetimeFigureOut">
              <a:rPr lang="en-IN" smtClean="0"/>
              <a:t>11-09-2020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5A4371-9091-4971-BDC3-EDA67946B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04F230-86F7-434C-A39E-9CB91F68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80AD-B9EC-467A-9FA5-5F17CF65D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638315"/>
      </p:ext>
    </p:extLst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12F1-500E-46FE-9DBB-1797A69A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7EB72-16E4-40F0-97AF-B6DD867F5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F695-6D46-4079-9FC7-04235654C84E}" type="datetimeFigureOut">
              <a:rPr lang="en-IN" smtClean="0"/>
              <a:t>11-09-2020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4DC5B-D1D0-4971-A939-0742BF413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1A725E-0B65-41B3-AA5E-52434F5B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80AD-B9EC-467A-9FA5-5F17CF65D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503481"/>
      </p:ext>
    </p:extLst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B2394D-42F1-43E2-A8AE-8116485B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F695-6D46-4079-9FC7-04235654C84E}" type="datetimeFigureOut">
              <a:rPr lang="en-IN" smtClean="0"/>
              <a:t>11-09-2020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91827-2A2E-4619-97BB-7D8D4989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CB830-3D58-44D4-8519-0D6A37301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80AD-B9EC-467A-9FA5-5F17CF65D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178682"/>
      </p:ext>
    </p:extLst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86B2-AE77-4EEA-8CFF-0130B93B7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ACC6D-C956-4FB3-AD7F-395E8A6FF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28941-51C4-4ED4-903C-0DBB61577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1C429-DF5A-4F33-9730-67637419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F695-6D46-4079-9FC7-04235654C84E}" type="datetimeFigureOut">
              <a:rPr lang="en-IN" smtClean="0"/>
              <a:t>11-09-2020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9BB16-39C3-480D-9DE4-415A647C3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5DE09-5071-4C7E-B75D-E2D2B93E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80AD-B9EC-467A-9FA5-5F17CF65D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1976857"/>
      </p:ext>
    </p:extLst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1487-EFDD-4CD0-9077-E4A765AF4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2F6E00-CF24-47EB-A7A1-5CA7CD533A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6A6176-8092-456E-A809-AE5B750379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A154F-EB89-47FC-AD41-E16B1EE0B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F695-6D46-4079-9FC7-04235654C84E}" type="datetimeFigureOut">
              <a:rPr lang="en-IN" smtClean="0"/>
              <a:t>11-09-2020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A36597-ADE6-4D1D-82C4-1651DBE38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C9BB3-2989-416E-8A09-9564328E8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80AD-B9EC-467A-9FA5-5F17CF65D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326256"/>
      </p:ext>
    </p:extLst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slideLayout" Target="../slideLayouts/slideLayout12.xml" /><Relationship Id="rId13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5B6544-D6C6-448E-BFB1-1B54DCEE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801FA-8D2F-49A0-AB23-F19A82314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8CB80-1614-42F4-82C3-D1CA3C9A8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1F695-6D46-4079-9FC7-04235654C84E}" type="datetimeFigureOut">
              <a:rPr lang="en-IN" smtClean="0"/>
              <a:t>11-09-2020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7E374-4347-4E1D-86C7-C380F9163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22898-E0DC-4C3D-8879-E63E9F97F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380AD-B9EC-467A-9FA5-5F17CF65D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189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7.png" /><Relationship Id="rId3" Type="http://schemas.openxmlformats.org/officeDocument/2006/relationships/image" Target="../media/image2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8.png" /><Relationship Id="rId3" Type="http://schemas.openxmlformats.org/officeDocument/2006/relationships/image" Target="../media/image2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9.png" /><Relationship Id="rId3" Type="http://schemas.openxmlformats.org/officeDocument/2006/relationships/image" Target="../media/image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0.png" /><Relationship Id="rId3" Type="http://schemas.openxmlformats.org/officeDocument/2006/relationships/image" Target="../media/image2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1.png" /><Relationship Id="rId3" Type="http://schemas.openxmlformats.org/officeDocument/2006/relationships/image" Target="../media/image2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2.png" /><Relationship Id="rId3" Type="http://schemas.openxmlformats.org/officeDocument/2006/relationships/image" Target="../media/image2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3.png" /><Relationship Id="rId3" Type="http://schemas.openxmlformats.org/officeDocument/2006/relationships/image" Target="../media/image2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4.png" /><Relationship Id="rId3" Type="http://schemas.openxmlformats.org/officeDocument/2006/relationships/image" Target="../media/image2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5.png" /><Relationship Id="rId3" Type="http://schemas.openxmlformats.org/officeDocument/2006/relationships/image" Target="../media/image2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6.png" /><Relationship Id="rId3" Type="http://schemas.openxmlformats.org/officeDocument/2006/relationships/image" Target="../media/image2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7.png" /><Relationship Id="rId3" Type="http://schemas.openxmlformats.org/officeDocument/2006/relationships/image" Target="../media/image2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8.png" /><Relationship Id="rId3" Type="http://schemas.openxmlformats.org/officeDocument/2006/relationships/image" Target="../media/image2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9.png" /><Relationship Id="rId3" Type="http://schemas.openxmlformats.org/officeDocument/2006/relationships/image" Target="../media/image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0.png" /><Relationship Id="rId3" Type="http://schemas.openxmlformats.org/officeDocument/2006/relationships/image" Target="../media/image2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1.png" /><Relationship Id="rId3" Type="http://schemas.openxmlformats.org/officeDocument/2006/relationships/image" Target="../media/image2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2.png" /><Relationship Id="rId3" Type="http://schemas.openxmlformats.org/officeDocument/2006/relationships/image" Target="../media/image2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3.png" /><Relationship Id="rId3" Type="http://schemas.openxmlformats.org/officeDocument/2006/relationships/image" Target="../media/image2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4.png" /><Relationship Id="rId3" Type="http://schemas.openxmlformats.org/officeDocument/2006/relationships/image" Target="../media/image2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5.png" /><Relationship Id="rId3" Type="http://schemas.openxmlformats.org/officeDocument/2006/relationships/image" Target="../media/image2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6.png" /><Relationship Id="rId3" Type="http://schemas.openxmlformats.org/officeDocument/2006/relationships/image" Target="../media/image2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2.png" /><Relationship Id="rId3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7.png" /><Relationship Id="rId3" Type="http://schemas.openxmlformats.org/officeDocument/2006/relationships/image" Target="../media/image2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8.png" /><Relationship Id="rId3" Type="http://schemas.openxmlformats.org/officeDocument/2006/relationships/image" Target="../media/image2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9.png" /><Relationship Id="rId3" Type="http://schemas.openxmlformats.org/officeDocument/2006/relationships/image" Target="../media/image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0.png" /><Relationship Id="rId3" Type="http://schemas.openxmlformats.org/officeDocument/2006/relationships/image" Target="../media/image2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1.png" /><Relationship Id="rId3" Type="http://schemas.openxmlformats.org/officeDocument/2006/relationships/image" Target="../media/image2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2.png" /><Relationship Id="rId3" Type="http://schemas.openxmlformats.org/officeDocument/2006/relationships/image" Target="../media/image2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3.png" /><Relationship Id="rId3" Type="http://schemas.openxmlformats.org/officeDocument/2006/relationships/image" Target="../media/image2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4.png" /><Relationship Id="rId3" Type="http://schemas.openxmlformats.org/officeDocument/2006/relationships/image" Target="../media/image2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5.png" /><Relationship Id="rId3" Type="http://schemas.openxmlformats.org/officeDocument/2006/relationships/image" Target="../media/image2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2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6.png" /><Relationship Id="rId3" Type="http://schemas.openxmlformats.org/officeDocument/2006/relationships/image" Target="../media/image2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7.png" /><Relationship Id="rId3" Type="http://schemas.openxmlformats.org/officeDocument/2006/relationships/image" Target="../media/image2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8.png" /><Relationship Id="rId3" Type="http://schemas.openxmlformats.org/officeDocument/2006/relationships/image" Target="../media/image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9.png" /><Relationship Id="rId3" Type="http://schemas.openxmlformats.org/officeDocument/2006/relationships/image" Target="../media/image2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0.png" /><Relationship Id="rId3" Type="http://schemas.openxmlformats.org/officeDocument/2006/relationships/image" Target="../media/image2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1.png" /><Relationship Id="rId3" Type="http://schemas.openxmlformats.org/officeDocument/2006/relationships/image" Target="../media/image2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2.png" /><Relationship Id="rId3" Type="http://schemas.openxmlformats.org/officeDocument/2006/relationships/image" Target="../media/image43.png" /><Relationship Id="rId4" Type="http://schemas.openxmlformats.org/officeDocument/2006/relationships/image" Target="../media/image2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4.png" /><Relationship Id="rId3" Type="http://schemas.openxmlformats.org/officeDocument/2006/relationships/image" Target="../media/image2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5.png" /><Relationship Id="rId3" Type="http://schemas.openxmlformats.org/officeDocument/2006/relationships/image" Target="../media/image2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1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2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Relationship Id="rId3" Type="http://schemas.openxmlformats.org/officeDocument/2006/relationships/image" Target="../media/image2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Relationship Id="rId3" Type="http://schemas.openxmlformats.org/officeDocument/2006/relationships/image" Target="../media/image2.png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</a:xfrm>
      </p:grpSpPr>
      <p:grpSp>
        <p:nvGrpSpPr>
          <p:cNvPr id="845" name="Google Shape;845;p48"/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</p:grpSpPr>
        <p:sp>
          <p:nvSpPr>
            <p:cNvPr id="846" name="Google Shape;846;p48"/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8"/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/>
                <a:cs typeface="Calibri"/>
                <a:sym typeface="Calibri" panose="020f0502020204030204"/>
              </a:endParaRPr>
            </a:p>
          </p:txBody>
        </p:sp>
        <p:sp>
          <p:nvSpPr>
            <p:cNvPr id="848" name="Google Shape;848;p48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/>
                <a:cs typeface="Calibri"/>
                <a:sym typeface="Calibri" panose="020f0502020204030204"/>
              </a:endParaRPr>
            </a:p>
          </p:txBody>
        </p:sp>
        <p:sp>
          <p:nvSpPr>
            <p:cNvPr id="849" name="Google Shape;849;p48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/>
                <a:cs typeface="Calibri"/>
                <a:sym typeface="Calibri" panose="020f0502020204030204"/>
              </a:endParaRPr>
            </a:p>
          </p:txBody>
        </p:sp>
      </p:grpSp>
      <p:pic>
        <p:nvPicPr>
          <p:cNvPr id="850" name="Google Shape;850;p48" descr="A close up of a logo&#10;&#10;Description automatically generat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91" y="1284763"/>
            <a:ext cx="2369218" cy="3550188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48"/>
          <p:cNvSpPr/>
          <p:nvPr/>
        </p:nvSpPr>
        <p:spPr>
          <a:xfrm>
            <a:off x="4335037" y="3320451"/>
            <a:ext cx="749721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600" b="1">
                <a:solidFill>
                  <a:srgbClr val="DFA267"/>
                </a:solidFill>
                <a:latin typeface="Calibri" panose="020f0502020204030204"/>
                <a:ea typeface="Calibri"/>
                <a:cs typeface="Calibri"/>
                <a:sym typeface="Calibri" panose="020f0502020204030204"/>
              </a:rPr>
              <a:t>Module 2- Big Data Infrastructure</a:t>
            </a:r>
          </a:p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600" b="1">
                <a:solidFill>
                  <a:srgbClr val="DFA267"/>
                </a:solidFill>
                <a:latin typeface="Calibri" panose="020f0502020204030204"/>
                <a:cs typeface="Calibri"/>
                <a:sym typeface="Calibri" panose="020f0502020204030204"/>
              </a:rPr>
              <a:t>Hadoop Ecosystem-HIVE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9682641"/>
      </p:ext>
    </p:extLst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276350"/>
            <a:ext cx="10496550" cy="43053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D9CDEE6-6ACB-4D93-B525-53983727A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93440"/>
      </p:ext>
    </p:extLst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252537"/>
            <a:ext cx="10829925" cy="435292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833F638-DC7F-4C49-A068-FA92BAA3F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163" y="301590"/>
            <a:ext cx="933598" cy="95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65534"/>
      </p:ext>
    </p:extLst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004887"/>
            <a:ext cx="11268075" cy="484822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3EC9DB1-B0B9-4DD9-A4A0-97879464D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62259"/>
      </p:ext>
    </p:extLst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885825"/>
            <a:ext cx="10439400" cy="508635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DCA483D-B640-4E1C-95DB-B11D1F141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01691"/>
      </p:ext>
    </p:extLst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076325"/>
            <a:ext cx="10020300" cy="470535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CCAD321-245F-4D14-854B-680C84E12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83515"/>
      </p:ext>
    </p:extLst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966787"/>
            <a:ext cx="11791950" cy="492442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A053264-186D-40FE-A08D-939EC92A4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52509"/>
      </p:ext>
    </p:extLst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1676400"/>
            <a:ext cx="6972300" cy="35052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A13501A-E85F-4AE7-9513-60F57E48D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19339"/>
      </p:ext>
    </p:extLst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976312"/>
            <a:ext cx="11191875" cy="4905375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EFD5658-8234-44F7-AB6C-3D4F2527C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4219"/>
      </p:ext>
    </p:extLst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633537"/>
            <a:ext cx="8610600" cy="359092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C8B9399-F419-4C44-80C3-D9A6E405F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15670"/>
      </p:ext>
    </p:extLst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47750"/>
            <a:ext cx="11125200" cy="47625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A891FDF-5794-4003-A731-84242EA30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466" y="348268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65793"/>
      </p:ext>
    </p:extLst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41074" y="219372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alibri" panose="020f0502020204030204"/>
                <a:ea typeface="Calibri"/>
                <a:cs typeface="Calibri"/>
                <a:sym typeface="Calibri" panose="020f0502020204030204"/>
              </a:rPr>
              <a:t>Hadoop Ecosystem-HIVE</a:t>
            </a:r>
            <a:endParaRPr sz="2400" b="1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>
                <a:solidFill>
                  <a:schemeClr val="accent2">
                    <a:lumMod val="75000"/>
                  </a:schemeClr>
                </a:solidFill>
              </a:rPr>
              <a:t>Review of Sterday…..</a:t>
            </a:r>
            <a:endParaRPr lang="en-US" sz="2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0A440-695D-4C3D-8E3C-9B1D73DA7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/>
              <a:t>How HIVE is different from RDBMS?</a:t>
            </a:r>
          </a:p>
          <a:p>
            <a:pPr marL="0" indent="0">
              <a:buNone/>
            </a:pPr>
            <a:r>
              <a:rPr lang="en-IN" b="1">
                <a:solidFill>
                  <a:srgbClr val="FF0000"/>
                </a:solidFill>
              </a:rPr>
              <a:t>Major points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/>
              <a:t>	What is HIVE?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/>
              <a:t>        How HIVE interacts with HDFS?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/>
              <a:t>	Difference between HIVEQL and SQL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/>
              <a:t>	HIVE Datatypes</a:t>
            </a:r>
          </a:p>
          <a:p>
            <a:pPr marL="0" indent="0"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522939"/>
      </p:ext>
    </p:extLst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28675"/>
            <a:ext cx="11201400" cy="520065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74A14E0-CA68-4913-B313-511138255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44056"/>
      </p:ext>
    </p:extLst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7175"/>
            <a:ext cx="10363200" cy="544512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750A86B-E0F6-4AD9-866D-5112A767B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4579"/>
      </p:ext>
    </p:extLst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85737"/>
            <a:ext cx="10902950" cy="6046343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C684A6C-28A9-447F-BC3D-60A1CCE3D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36282"/>
      </p:ext>
    </p:extLst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152400"/>
            <a:ext cx="10240963" cy="6110826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07605C5-3DEB-41DA-8A56-73B3EE736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24264"/>
      </p:ext>
    </p:extLst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538162"/>
            <a:ext cx="9953625" cy="578167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BD7EDBB-8FE9-4AE7-A95D-071BD26C2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53669"/>
      </p:ext>
    </p:extLst>
  </p:cSld>
  <p:clrMapOvr>
    <a:masterClrMapping/>
  </p:clrMapOvr>
  <p:transition/>
  <p:timing/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890587"/>
            <a:ext cx="11849100" cy="507682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0A0A64B-52FE-4355-926E-E4D84B805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6952" y="167781"/>
            <a:ext cx="933598" cy="72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69979"/>
      </p:ext>
    </p:extLst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642937"/>
            <a:ext cx="11630025" cy="557212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E93D936-46E6-4C14-B1E6-B04E59AE5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86652"/>
      </p:ext>
    </p:extLst>
  </p:cSld>
  <p:clrMapOvr>
    <a:masterClrMapping/>
  </p:clrMapOvr>
  <p:transition/>
  <p:timing/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200025"/>
            <a:ext cx="11630025" cy="585787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631017C-D134-4383-B534-569A24949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66359"/>
      </p:ext>
    </p:extLst>
  </p:cSld>
  <p:clrMapOvr>
    <a:masterClrMapping/>
  </p:clrMapOvr>
  <p:transition/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604837"/>
            <a:ext cx="10115550" cy="564832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D36E90A-6FAF-4182-83EC-C3F8F92D6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95250"/>
      </p:ext>
    </p:extLst>
  </p:cSld>
  <p:clrMapOvr>
    <a:masterClrMapping/>
  </p:clrMapOvr>
  <p:transition/>
  <p:timing/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2105025"/>
            <a:ext cx="11687175" cy="264795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B960415-35E3-4146-A10A-BD4DE1556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81351"/>
      </p:ext>
    </p:extLst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2959" y="643240"/>
            <a:ext cx="10515600" cy="596489"/>
          </a:xfrm>
          <a:prstGeom prst="rect">
            <a:avLst/>
          </a:prstGeom>
        </p:spPr>
        <p:txBody>
          <a:bodyPr/>
          <a:lstStyle/>
          <a:p>
            <a:r>
              <a:rPr lang="en-IN" sz="2400" b="1">
                <a:solidFill>
                  <a:schemeClr val="accent2">
                    <a:lumMod val="75000"/>
                  </a:schemeClr>
                </a:solidFill>
                <a:latin typeface="+mn-lt"/>
              </a:rPr>
              <a:t>What is HIVE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114" y="1683660"/>
            <a:ext cx="4544646" cy="4351338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Data is stored in HDFS</a:t>
            </a:r>
          </a:p>
          <a:p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Meta Store – for schema</a:t>
            </a:r>
          </a:p>
          <a:p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User submits SQL query</a:t>
            </a:r>
          </a:p>
          <a:p>
            <a:pPr lvl="1"/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Converted to MR jobs</a:t>
            </a:r>
          </a:p>
          <a:p>
            <a:pPr marL="457200" lvl="1" indent="0">
              <a:buNone/>
            </a:pPr>
            <a:endParaRPr lang="en-IN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4" y="252241"/>
            <a:ext cx="7497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/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3E7D77C-7A38-4658-97E7-7386448B8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830" y="1413079"/>
            <a:ext cx="6087410" cy="3348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30FA6B-AC7B-4514-B57D-74C64D772BC0}"/>
              </a:ext>
            </a:extLst>
          </p:cNvPr>
          <p:cNvSpPr txBox="1"/>
          <p:nvPr/>
        </p:nvSpPr>
        <p:spPr>
          <a:xfrm>
            <a:off x="633046" y="5982413"/>
            <a:ext cx="7488324" cy="646331"/>
          </a:xfrm>
          <a:prstGeom prst="rect">
            <a:avLst/>
          </a:prstGeom>
          <a:gradFill>
            <a:gsLst>
              <a:gs pos="0">
                <a:schemeClr val="bg1">
                  <a:shade val="100000"/>
                  <a:satMod val="150000"/>
                </a:schemeClr>
              </a:gs>
              <a:gs pos="65000">
                <a:schemeClr val="bg1">
                  <a:shade val="90000"/>
                  <a:satMod val="375000"/>
                </a:schemeClr>
              </a:gs>
              <a:gs pos="100000">
                <a:schemeClr val="bg2">
                  <a:tint val="88000"/>
                  <a:satMod val="40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/>
            <a:r>
              <a:rPr lang="en-IN" sz="1800">
                <a:solidFill>
                  <a:schemeClr val="accent3"/>
                </a:solidFill>
              </a:rPr>
              <a:t>http://ewh.ieee.org/r6/scv/computer/nfic/2008/Facebook%20Hive%20by%20Ashish%20Thusoo.ppt</a:t>
            </a:r>
            <a:endParaRPr lang="en-IN" sz="24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480641"/>
      </p:ext>
    </p:extLst>
  </p:cSld>
  <p:clrMapOvr>
    <a:masterClrMapping/>
  </p:clrMapOvr>
  <p:transition/>
  <p:timing/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95387"/>
            <a:ext cx="9753600" cy="446722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D01DB98-B9ED-4B12-8BD3-F7F8F83C3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57562"/>
      </p:ext>
    </p:extLst>
  </p:cSld>
  <p:clrMapOvr>
    <a:masterClrMapping/>
  </p:clrMapOvr>
  <p:transition/>
  <p:timing/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409575"/>
            <a:ext cx="9864725" cy="5654824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245E8BC-1595-4D17-B04D-015A236C1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43165"/>
      </p:ext>
    </p:extLst>
  </p:cSld>
  <p:clrMapOvr>
    <a:masterClrMapping/>
  </p:clrMapOvr>
  <p:transition/>
  <p:timing/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71450"/>
            <a:ext cx="10577513" cy="600416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172402D-743C-4C3B-B96C-86A349873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18180"/>
      </p:ext>
    </p:extLst>
  </p:cSld>
  <p:clrMapOvr>
    <a:masterClrMapping/>
  </p:clrMapOvr>
  <p:transition/>
  <p:timing/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071562"/>
            <a:ext cx="10115550" cy="471487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D43104A-ACFF-4587-A445-51CD2D605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18266"/>
      </p:ext>
    </p:extLst>
  </p:cSld>
  <p:clrMapOvr>
    <a:masterClrMapping/>
  </p:clrMapOvr>
  <p:transition/>
  <p:timing/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128712"/>
            <a:ext cx="10563225" cy="460057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621D647-ACE6-4DF8-B484-69F6FBBE0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337" y="191594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84265"/>
      </p:ext>
    </p:extLst>
  </p:cSld>
  <p:clrMapOvr>
    <a:masterClrMapping/>
  </p:clrMapOvr>
  <p:transition/>
  <p:timing/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85875"/>
            <a:ext cx="11249025" cy="428625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8C5247A-000C-4169-847A-7298D044C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0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25619"/>
      </p:ext>
    </p:extLst>
  </p:cSld>
  <p:clrMapOvr>
    <a:masterClrMapping/>
  </p:clrMapOvr>
  <p:transition/>
  <p:timing/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1"/>
          <p:cNvSpPr/>
          <p:nvPr/>
        </p:nvSpPr>
        <p:spPr>
          <a:xfrm>
            <a:off x="950952" y="2700635"/>
            <a:ext cx="103393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CREATING TABLES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3845756-A1AF-40FB-8352-55A97AEBC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0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26318"/>
      </p:ext>
    </p:extLst>
  </p:cSld>
  <p:clrMapOvr>
    <a:masterClrMapping/>
  </p:clrMapOvr>
  <p:transition/>
  <p:timing/>
</p:sld>
</file>

<file path=ppt/slides/slide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77" y="2425700"/>
            <a:ext cx="10009786" cy="1265237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C254228-18BD-4C84-B8A0-A89EB80BB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0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39044"/>
      </p:ext>
    </p:extLst>
  </p:cSld>
  <p:clrMapOvr>
    <a:masterClrMapping/>
  </p:clrMapOvr>
  <p:transition/>
  <p:timing/>
</p:sld>
</file>

<file path=ppt/slides/slide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004887"/>
            <a:ext cx="11772900" cy="484822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8A4CB8-3258-4671-9D06-610B55519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554" y="165090"/>
            <a:ext cx="933598" cy="10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04137"/>
      </p:ext>
    </p:extLst>
  </p:cSld>
  <p:clrMapOvr>
    <a:masterClrMapping/>
  </p:clrMapOvr>
  <p:transition/>
  <p:timing/>
</p:sld>
</file>

<file path=ppt/slides/slide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2805112"/>
            <a:ext cx="10544175" cy="124777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49FC925-7216-4877-B8E9-B03F4F36B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0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87677"/>
      </p:ext>
    </p:extLst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2959" y="643240"/>
            <a:ext cx="10515600" cy="596489"/>
          </a:xfrm>
          <a:prstGeom prst="rect">
            <a:avLst/>
          </a:prstGeom>
        </p:spPr>
        <p:txBody>
          <a:bodyPr/>
          <a:lstStyle/>
          <a:p>
            <a:r>
              <a:rPr lang="en-IN" sz="2400" b="1">
                <a:solidFill>
                  <a:schemeClr val="accent2">
                    <a:lumMod val="75000"/>
                  </a:schemeClr>
                </a:solidFill>
                <a:latin typeface="+mn-lt"/>
              </a:rPr>
              <a:t>HIVE Components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4" y="252241"/>
            <a:ext cx="7497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/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5">
            <a:extLst>
              <a:ext uri="{FF2B5EF4-FFF2-40B4-BE49-F238E27FC236}">
                <a16:creationId xmlns:a16="http://schemas.microsoft.com/office/drawing/2014/main" id="{C9487292-5C44-422D-BF0C-D822CE27C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2950" y="1649413"/>
            <a:ext cx="54790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 i="1"/>
              <a:t>HDFS</a:t>
            </a: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FB801F82-37B5-4607-ADCE-7068F77A1D9E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5715000" y="4114800"/>
            <a:ext cx="5029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9128B11-FCD7-4E5A-935F-C0E4A5120A7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705100" y="800100"/>
            <a:ext cx="838200" cy="3962400"/>
          </a:xfrm>
          <a:prstGeom prst="rect">
            <a:avLst/>
          </a:prstGeom>
          <a:solidFill>
            <a:schemeClr val="tx2">
              <a:lumMod val="90000"/>
            </a:schemeClr>
          </a:solidFill>
          <a:ln w="25400" algn="ctr">
            <a:solidFill>
              <a:schemeClr val="tx1"/>
            </a:solidFill>
            <a:miter lim="800000"/>
          </a:ln>
          <a:effectLst>
            <a:outerShdw dist="107763" dir="8100000" algn="ctr" rotWithShape="0">
              <a:srgbClr val="808080">
                <a:alpha val="50000"/>
              </a:srgbClr>
            </a:outerShdw>
          </a:effec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F86F259D-7405-42F9-94D5-D66E6EC01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733800"/>
            <a:ext cx="2057400" cy="2819400"/>
          </a:xfrm>
          <a:prstGeom prst="rect">
            <a:avLst/>
          </a:prstGeom>
          <a:solidFill>
            <a:schemeClr val="tx2">
              <a:lumMod val="90000"/>
            </a:schemeClr>
          </a:solidFill>
          <a:ln w="25400" algn="ctr">
            <a:solidFill>
              <a:schemeClr val="tx1"/>
            </a:solidFill>
            <a:miter lim="800000"/>
          </a:ln>
          <a:effectLst>
            <a:outerShdw dist="107763" dir="8100000" algn="ctr" rotWithShape="0">
              <a:srgbClr val="808080">
                <a:alpha val="50000"/>
              </a:srgbClr>
            </a:outerShdw>
          </a:effec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12" name="Text Box 17">
            <a:extLst>
              <a:ext uri="{FF2B5EF4-FFF2-40B4-BE49-F238E27FC236}">
                <a16:creationId xmlns:a16="http://schemas.microsoft.com/office/drawing/2014/main" id="{ADC990C6-6C6F-4DDC-87B2-42C451AD5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362200"/>
            <a:ext cx="1447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2400"/>
              <a:t>Hive CLI</a:t>
            </a:r>
          </a:p>
        </p:txBody>
      </p:sp>
      <p:sp>
        <p:nvSpPr>
          <p:cNvPr id="13" name="Line 18">
            <a:extLst>
              <a:ext uri="{FF2B5EF4-FFF2-40B4-BE49-F238E27FC236}">
                <a16:creationId xmlns:a16="http://schemas.microsoft.com/office/drawing/2014/main" id="{9B06F173-9982-4E2F-9DDA-3B98F184013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2743200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311FAB36-1046-4FB9-943F-4915F1544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2868613"/>
            <a:ext cx="42159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/>
              <a:t>DDL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66DD6661-3C7B-49D2-8F72-2BB8B79E1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2819400"/>
            <a:ext cx="81432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/>
              <a:t>Queries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D48FA914-5297-47BF-88BE-B2A37A05C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819400"/>
            <a:ext cx="95442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/>
              <a:t>Browsing</a:t>
            </a:r>
          </a:p>
        </p:txBody>
      </p:sp>
      <p:sp>
        <p:nvSpPr>
          <p:cNvPr id="17" name="Text Box 23">
            <a:extLst>
              <a:ext uri="{FF2B5EF4-FFF2-40B4-BE49-F238E27FC236}">
                <a16:creationId xmlns:a16="http://schemas.microsoft.com/office/drawing/2014/main" id="{02AE04DD-37E0-4786-8D04-465411AA7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3525" y="1649413"/>
            <a:ext cx="128753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 i="1"/>
              <a:t>Map Reduce</a:t>
            </a:r>
          </a:p>
        </p:txBody>
      </p:sp>
      <p:sp>
        <p:nvSpPr>
          <p:cNvPr id="18" name="Text Box 24">
            <a:extLst>
              <a:ext uri="{FF2B5EF4-FFF2-40B4-BE49-F238E27FC236}">
                <a16:creationId xmlns:a16="http://schemas.microsoft.com/office/drawing/2014/main" id="{7BB4C96F-B319-4DBE-812E-350601DC0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6096000"/>
            <a:ext cx="1447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2400"/>
              <a:t>MetaStore</a:t>
            </a:r>
          </a:p>
        </p:txBody>
      </p:sp>
      <p:sp>
        <p:nvSpPr>
          <p:cNvPr id="19" name="Text Box 25">
            <a:extLst>
              <a:ext uri="{FF2B5EF4-FFF2-40B4-BE49-F238E27FC236}">
                <a16:creationId xmlns:a16="http://schemas.microsoft.com/office/drawing/2014/main" id="{1B9CEF3E-2D30-436F-9BE6-21239F458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810000"/>
            <a:ext cx="1622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2000"/>
              <a:t>Thrift API</a:t>
            </a: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1DA1A110-56C5-4C99-8C6F-45A35C76532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858000" y="4876800"/>
            <a:ext cx="609600" cy="1981200"/>
          </a:xfrm>
          <a:prstGeom prst="rect">
            <a:avLst/>
          </a:prstGeom>
          <a:solidFill>
            <a:schemeClr val="tx2">
              <a:lumMod val="90000"/>
            </a:schemeClr>
          </a:solidFill>
          <a:ln w="15875" algn="ctr">
            <a:solidFill>
              <a:schemeClr val="tx1"/>
            </a:solidFill>
            <a:miter lim="800000"/>
          </a:ln>
          <a:effectLst>
            <a:outerShdw dist="107763" dir="8100000" algn="ctr" rotWithShape="0">
              <a:srgbClr val="808080">
                <a:alpha val="50000"/>
              </a:srgbClr>
            </a:outerShdw>
          </a:effec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1" name="Text Box 27">
            <a:extLst>
              <a:ext uri="{FF2B5EF4-FFF2-40B4-BE49-F238E27FC236}">
                <a16:creationId xmlns:a16="http://schemas.microsoft.com/office/drawing/2014/main" id="{76EF207A-9061-4C6D-B73A-BA424552A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5562600"/>
            <a:ext cx="1447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2000"/>
              <a:t>SerDe</a:t>
            </a:r>
          </a:p>
        </p:txBody>
      </p:sp>
      <p:sp>
        <p:nvSpPr>
          <p:cNvPr id="22" name="Line 28">
            <a:extLst>
              <a:ext uri="{FF2B5EF4-FFF2-40B4-BE49-F238E27FC236}">
                <a16:creationId xmlns:a16="http://schemas.microsoft.com/office/drawing/2014/main" id="{048B1DB8-FD98-4464-8AB8-A29D37D9AFD5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7162800" y="4876800"/>
            <a:ext cx="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3" name="Text Box 29">
            <a:extLst>
              <a:ext uri="{FF2B5EF4-FFF2-40B4-BE49-F238E27FC236}">
                <a16:creationId xmlns:a16="http://schemas.microsoft.com/office/drawing/2014/main" id="{155AFAC3-218C-4757-9380-78D57F02A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4611688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en-US" altLang="en-US"/>
          </a:p>
        </p:txBody>
      </p:sp>
      <p:sp>
        <p:nvSpPr>
          <p:cNvPr id="24" name="Text Box 30">
            <a:extLst>
              <a:ext uri="{FF2B5EF4-FFF2-40B4-BE49-F238E27FC236}">
                <a16:creationId xmlns:a16="http://schemas.microsoft.com/office/drawing/2014/main" id="{17449BAA-FA08-446C-9E96-987312803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5867400"/>
            <a:ext cx="514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/>
              <a:t>Thrift</a:t>
            </a:r>
          </a:p>
        </p:txBody>
      </p:sp>
      <p:sp>
        <p:nvSpPr>
          <p:cNvPr id="25" name="Text Box 31">
            <a:extLst>
              <a:ext uri="{FF2B5EF4-FFF2-40B4-BE49-F238E27FC236}">
                <a16:creationId xmlns:a16="http://schemas.microsoft.com/office/drawing/2014/main" id="{71BB87AE-A6A4-4E5A-90BE-F1A971E66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5867400"/>
            <a:ext cx="468313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1800"/>
              <a:t>Jute</a:t>
            </a:r>
          </a:p>
        </p:txBody>
      </p:sp>
      <p:sp>
        <p:nvSpPr>
          <p:cNvPr id="26" name="Text Box 32">
            <a:extLst>
              <a:ext uri="{FF2B5EF4-FFF2-40B4-BE49-F238E27FC236}">
                <a16:creationId xmlns:a16="http://schemas.microsoft.com/office/drawing/2014/main" id="{95FEB886-F7D2-4D69-9320-3F1911795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188" y="5867400"/>
            <a:ext cx="681277" cy="300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0000"/>
              </a:lnSpc>
              <a:buFont typeface="Wingdings"/>
            </a:pPr>
            <a:r>
              <a:rPr lang="en-US" altLang="en-US" sz="1800">
                <a:latin typeface="Trebuchet MS" charset="0"/>
                <a:ea typeface="Trebuchet MS" charset="0"/>
                <a:cs typeface="Trebuchet MS" charset="0"/>
              </a:rPr>
              <a:t>JSON</a:t>
            </a:r>
            <a:r>
              <a:rPr lang="en-US" altLang="en-US" sz="2300">
                <a:latin typeface="+mn-lt"/>
                <a:ea typeface="+mn-ea"/>
              </a:rPr>
              <a:t>..</a:t>
            </a:r>
          </a:p>
        </p:txBody>
      </p:sp>
      <p:sp>
        <p:nvSpPr>
          <p:cNvPr id="27" name="Rectangle 33">
            <a:extLst>
              <a:ext uri="{FF2B5EF4-FFF2-40B4-BE49-F238E27FC236}">
                <a16:creationId xmlns:a16="http://schemas.microsoft.com/office/drawing/2014/main" id="{BED2C503-8CB1-40AB-8994-5F0866D47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733800"/>
            <a:ext cx="4495800" cy="1524000"/>
          </a:xfrm>
          <a:prstGeom prst="rect">
            <a:avLst/>
          </a:prstGeom>
          <a:solidFill>
            <a:schemeClr val="tx2">
              <a:lumMod val="90000"/>
            </a:schemeClr>
          </a:solidFill>
          <a:ln w="15875" algn="ctr">
            <a:solidFill>
              <a:schemeClr val="tx1"/>
            </a:solidFill>
            <a:miter lim="800000"/>
          </a:ln>
          <a:effectLst>
            <a:outerShdw dist="107763" dir="8100000" algn="ctr" rotWithShape="0">
              <a:srgbClr val="808080">
                <a:alpha val="50000"/>
              </a:srgbClr>
            </a:outerShdw>
          </a:effec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8" name="Text Box 34">
            <a:extLst>
              <a:ext uri="{FF2B5EF4-FFF2-40B4-BE49-F238E27FC236}">
                <a16:creationId xmlns:a16="http://schemas.microsoft.com/office/drawing/2014/main" id="{ED87C469-4C0E-4028-BAF9-1B977216C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764088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en-US" altLang="en-US"/>
          </a:p>
        </p:txBody>
      </p:sp>
      <p:sp>
        <p:nvSpPr>
          <p:cNvPr id="29" name="Text Box 35">
            <a:extLst>
              <a:ext uri="{FF2B5EF4-FFF2-40B4-BE49-F238E27FC236}">
                <a16:creationId xmlns:a16="http://schemas.microsoft.com/office/drawing/2014/main" id="{43DEA5D6-5737-4569-8E9E-2792F5709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4191000"/>
            <a:ext cx="1447800" cy="311150"/>
          </a:xfrm>
          <a:prstGeom prst="rect">
            <a:avLst/>
          </a:prstGeom>
          <a:noFill/>
          <a:ln w="6350" algn="ctr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2000"/>
              <a:t>Execution</a:t>
            </a:r>
          </a:p>
        </p:txBody>
      </p:sp>
      <p:sp>
        <p:nvSpPr>
          <p:cNvPr id="30" name="Line 22">
            <a:extLst>
              <a:ext uri="{FF2B5EF4-FFF2-40B4-BE49-F238E27FC236}">
                <a16:creationId xmlns:a16="http://schemas.microsoft.com/office/drawing/2014/main" id="{2A413876-F349-4890-A86C-10D37E05A8EB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3429000" y="4114800"/>
            <a:ext cx="5029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31" name="Text Box 36">
            <a:extLst>
              <a:ext uri="{FF2B5EF4-FFF2-40B4-BE49-F238E27FC236}">
                <a16:creationId xmlns:a16="http://schemas.microsoft.com/office/drawing/2014/main" id="{83A3AC8D-A9F2-4C8E-90D1-08B37C4B6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876800"/>
            <a:ext cx="1447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2400"/>
              <a:t>Hive QL</a:t>
            </a:r>
          </a:p>
        </p:txBody>
      </p:sp>
      <p:sp>
        <p:nvSpPr>
          <p:cNvPr id="32" name="Text Box 37">
            <a:extLst>
              <a:ext uri="{FF2B5EF4-FFF2-40B4-BE49-F238E27FC236}">
                <a16:creationId xmlns:a16="http://schemas.microsoft.com/office/drawing/2014/main" id="{05E52FF4-72DD-4919-B72B-96DAEFDC9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886200"/>
            <a:ext cx="1447800" cy="311150"/>
          </a:xfrm>
          <a:prstGeom prst="rect">
            <a:avLst/>
          </a:prstGeom>
          <a:noFill/>
          <a:ln w="6350" algn="ctr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2000"/>
              <a:t>Parser</a:t>
            </a:r>
          </a:p>
        </p:txBody>
      </p:sp>
      <p:sp>
        <p:nvSpPr>
          <p:cNvPr id="33" name="Text Box 38">
            <a:extLst>
              <a:ext uri="{FF2B5EF4-FFF2-40B4-BE49-F238E27FC236}">
                <a16:creationId xmlns:a16="http://schemas.microsoft.com/office/drawing/2014/main" id="{21193862-8C3C-41CE-A52F-05416B45C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4419600"/>
            <a:ext cx="1447800" cy="311150"/>
          </a:xfrm>
          <a:prstGeom prst="rect">
            <a:avLst/>
          </a:prstGeom>
          <a:noFill/>
          <a:ln w="6350" algn="ctr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2000"/>
              <a:t>Planner</a:t>
            </a:r>
          </a:p>
        </p:txBody>
      </p:sp>
      <p:sp>
        <p:nvSpPr>
          <p:cNvPr id="34" name="Line 39">
            <a:extLst>
              <a:ext uri="{FF2B5EF4-FFF2-40B4-BE49-F238E27FC236}">
                <a16:creationId xmlns:a16="http://schemas.microsoft.com/office/drawing/2014/main" id="{97ED75A5-3327-420D-9422-2B245BD5CCB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41910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35" name="Line 40">
            <a:extLst>
              <a:ext uri="{FF2B5EF4-FFF2-40B4-BE49-F238E27FC236}">
                <a16:creationId xmlns:a16="http://schemas.microsoft.com/office/drawing/2014/main" id="{B8952BB2-043A-4795-8662-D4E98EFC0E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32004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36" name="Line 41">
            <a:extLst>
              <a:ext uri="{FF2B5EF4-FFF2-40B4-BE49-F238E27FC236}">
                <a16:creationId xmlns:a16="http://schemas.microsoft.com/office/drawing/2014/main" id="{5F71DC3F-C940-4844-975E-FD59CFBF19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4038600"/>
            <a:ext cx="838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37" name="Line 42">
            <a:extLst>
              <a:ext uri="{FF2B5EF4-FFF2-40B4-BE49-F238E27FC236}">
                <a16:creationId xmlns:a16="http://schemas.microsoft.com/office/drawing/2014/main" id="{97FE2903-8624-4FDC-BFD4-1658E389FE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5867400"/>
            <a:ext cx="3276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38" name="Line 43">
            <a:extLst>
              <a:ext uri="{FF2B5EF4-FFF2-40B4-BE49-F238E27FC236}">
                <a16:creationId xmlns:a16="http://schemas.microsoft.com/office/drawing/2014/main" id="{E14AE577-1954-4AC6-B5B6-AA7DF47290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20040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39" name="Line 51">
            <a:extLst>
              <a:ext uri="{FF2B5EF4-FFF2-40B4-BE49-F238E27FC236}">
                <a16:creationId xmlns:a16="http://schemas.microsoft.com/office/drawing/2014/main" id="{9CD34855-1ACC-4BD5-83A5-60FF2B594F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62800" y="44958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40" name="Line 52">
            <a:extLst>
              <a:ext uri="{FF2B5EF4-FFF2-40B4-BE49-F238E27FC236}">
                <a16:creationId xmlns:a16="http://schemas.microsoft.com/office/drawing/2014/main" id="{5866DE22-D268-4682-A152-7F40D31B2B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6324600"/>
            <a:ext cx="533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41" name="AutoShape 53">
            <a:extLst>
              <a:ext uri="{FF2B5EF4-FFF2-40B4-BE49-F238E27FC236}">
                <a16:creationId xmlns:a16="http://schemas.microsoft.com/office/drawing/2014/main" id="{7A88AD2B-1E6A-46C5-A880-EFECFD399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953000"/>
            <a:ext cx="381000" cy="457200"/>
          </a:xfrm>
          <a:prstGeom prst="can">
            <a:avLst>
              <a:gd name="adj" fmla="val 30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42" name="Rectangle 54">
            <a:extLst>
              <a:ext uri="{FF2B5EF4-FFF2-40B4-BE49-F238E27FC236}">
                <a16:creationId xmlns:a16="http://schemas.microsoft.com/office/drawing/2014/main" id="{F820B99B-5732-4866-9607-74AAFBE95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295400"/>
            <a:ext cx="381000" cy="1905000"/>
          </a:xfrm>
          <a:prstGeom prst="rect">
            <a:avLst/>
          </a:prstGeom>
          <a:solidFill>
            <a:schemeClr val="tx2">
              <a:lumMod val="90000"/>
            </a:schemeClr>
          </a:solidFill>
          <a:ln w="12700" algn="ctr">
            <a:solidFill>
              <a:schemeClr val="tx1"/>
            </a:solidFill>
            <a:miter lim="800000"/>
          </a:ln>
          <a:effectLst>
            <a:outerShdw dist="107763" dir="8100000" algn="ctr" rotWithShape="0">
              <a:srgbClr val="808080">
                <a:alpha val="50000"/>
              </a:srgbClr>
            </a:outerShdw>
          </a:effec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43" name="Text Box 55">
            <a:extLst>
              <a:ext uri="{FF2B5EF4-FFF2-40B4-BE49-F238E27FC236}">
                <a16:creationId xmlns:a16="http://schemas.microsoft.com/office/drawing/2014/main" id="{401DDCCF-E325-4F47-ADD0-F54DD36BC456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23019" y="2110581"/>
            <a:ext cx="1447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1800"/>
              <a:t>Mgmt. Web UI</a:t>
            </a:r>
          </a:p>
        </p:txBody>
      </p:sp>
      <p:sp>
        <p:nvSpPr>
          <p:cNvPr id="44" name="Line 57">
            <a:extLst>
              <a:ext uri="{FF2B5EF4-FFF2-40B4-BE49-F238E27FC236}">
                <a16:creationId xmlns:a16="http://schemas.microsoft.com/office/drawing/2014/main" id="{69DF3240-47AC-4292-8C1D-7FAF852E6D2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8200" y="32004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4CEC85-03D5-4258-95C6-7719F112C4C2}"/>
              </a:ext>
            </a:extLst>
          </p:cNvPr>
          <p:cNvSpPr txBox="1"/>
          <p:nvPr/>
        </p:nvSpPr>
        <p:spPr>
          <a:xfrm>
            <a:off x="1189038" y="1509425"/>
            <a:ext cx="3698875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/>
              <a:t>ExternalInterfaces</a:t>
            </a:r>
          </a:p>
          <a:p>
            <a:pPr lvl="1"/>
            <a:r>
              <a:rPr lang="en-US" sz="1600"/>
              <a:t>CLI, webUI, JDBC, ODBC, Thrift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945C45-3617-47D1-A707-370F14E74573}"/>
              </a:ext>
            </a:extLst>
          </p:cNvPr>
          <p:cNvSpPr txBox="1"/>
          <p:nvPr/>
        </p:nvSpPr>
        <p:spPr>
          <a:xfrm>
            <a:off x="1324184" y="4764088"/>
            <a:ext cx="2196892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err="1"/>
              <a:t>Metastore: system catalog</a:t>
            </a:r>
          </a:p>
          <a:p>
            <a:pPr lvl="1"/>
            <a:r>
              <a:rPr lang="en-US" sz="1600"/>
              <a:t>Metadata about tables and data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4A2B17-6259-4912-ADA9-B46C7CFBDC05}"/>
              </a:ext>
            </a:extLst>
          </p:cNvPr>
          <p:cNvSpPr txBox="1"/>
          <p:nvPr/>
        </p:nvSpPr>
        <p:spPr>
          <a:xfrm>
            <a:off x="5346700" y="2708701"/>
            <a:ext cx="317500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/>
              <a:t>Compile</a:t>
            </a:r>
          </a:p>
          <a:p>
            <a:pPr lvl="1"/>
            <a:r>
              <a:rPr lang="en-US" sz="1600"/>
              <a:t>Translates statement into a DAG of map-reduce jobs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A23B32-A338-429A-B02B-0AC6B23A1601}"/>
              </a:ext>
            </a:extLst>
          </p:cNvPr>
          <p:cNvSpPr txBox="1"/>
          <p:nvPr/>
        </p:nvSpPr>
        <p:spPr>
          <a:xfrm>
            <a:off x="5943600" y="1306282"/>
            <a:ext cx="317500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/>
              <a:t>Execution Engine: Hadoop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232A64-41E3-4119-B447-DF67922A6DF8}"/>
              </a:ext>
            </a:extLst>
          </p:cNvPr>
          <p:cNvSpPr txBox="1"/>
          <p:nvPr/>
        </p:nvSpPr>
        <p:spPr>
          <a:xfrm>
            <a:off x="3773878" y="5315366"/>
            <a:ext cx="1993901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err="1"/>
              <a:t>SerDe: serialization,  de-serialization</a:t>
            </a:r>
          </a:p>
          <a:p>
            <a:r>
              <a:rPr lang="en-US" sz="1400"/>
              <a:t>Read data from disk, convert to Hive format</a:t>
            </a:r>
          </a:p>
          <a:p>
            <a:r>
              <a:rPr lang="en-US" sz="1400"/>
              <a:t>Reverse during writes</a:t>
            </a:r>
          </a:p>
        </p:txBody>
      </p:sp>
    </p:spTree>
    <p:extLst>
      <p:ext uri="{BB962C8B-B14F-4D97-AF65-F5344CB8AC3E}">
        <p14:creationId xmlns:p14="http://schemas.microsoft.com/office/powerpoint/2010/main" val="33670189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0" grpId="0"/>
      <p:bldP spid="27" grpId="0"/>
      <p:bldP spid="42" grpId="0"/>
      <p:bldP spid="45" grpId="0"/>
      <p:bldP spid="46" grpId="0"/>
      <p:bldP spid="47" grpId="0"/>
      <p:bldP spid="48" grpId="0"/>
      <p:bldP spid="4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685925"/>
            <a:ext cx="7267575" cy="348615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D8725F1-187E-4A16-9B16-C326BB021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0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56306"/>
      </p:ext>
    </p:extLst>
  </p:cSld>
  <p:clrMapOvr>
    <a:masterClrMapping/>
  </p:clrMapOvr>
  <p:transition/>
  <p:timing/>
</p:sld>
</file>

<file path=ppt/slides/slide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147762"/>
            <a:ext cx="9067800" cy="456247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A41D636-275A-4436-8FA1-BCEC890BD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0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96138"/>
      </p:ext>
    </p:extLst>
  </p:cSld>
  <p:clrMapOvr>
    <a:masterClrMapping/>
  </p:clrMapOvr>
  <p:transition/>
  <p:timing/>
</p:sld>
</file>

<file path=ppt/slides/slide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928687"/>
            <a:ext cx="11496675" cy="500062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5B80CE9-6DB0-48AE-8A38-DD0C1D509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293" y="151839"/>
            <a:ext cx="933598" cy="63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3893"/>
      </p:ext>
    </p:extLst>
  </p:cSld>
  <p:clrMapOvr>
    <a:masterClrMapping/>
  </p:clrMapOvr>
  <p:transition/>
  <p:timing/>
</p:sld>
</file>

<file path=ppt/slides/slide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47CD8-54F8-4F84-A10F-643015B8B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200275"/>
            <a:ext cx="11534775" cy="245745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27D2892-18B9-4EAC-8CF4-31D7644D9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0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49856"/>
      </p:ext>
    </p:extLst>
  </p:cSld>
  <p:clrMapOvr>
    <a:masterClrMapping/>
  </p:clrMapOvr>
  <p:transition/>
  <p:timing/>
</p:sld>
</file>

<file path=ppt/slides/slide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528637"/>
            <a:ext cx="9315450" cy="580072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4E96DF5-881D-4A74-A7CC-477ADBB8A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0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90159"/>
      </p:ext>
    </p:extLst>
  </p:cSld>
  <p:clrMapOvr>
    <a:masterClrMapping/>
  </p:clrMapOvr>
  <p:transition/>
  <p:timing/>
</p:sld>
</file>

<file path=ppt/slides/slide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35" y="2109787"/>
            <a:ext cx="8534400" cy="263842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56B3AAE-2BDA-4B01-B496-6FEFA6E1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0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22090"/>
      </p:ext>
    </p:extLst>
  </p:cSld>
  <p:clrMapOvr>
    <a:masterClrMapping/>
  </p:clrMapOvr>
  <p:transition/>
  <p:timing/>
</p:sld>
</file>

<file path=ppt/slides/slide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488950"/>
            <a:ext cx="9820275" cy="3009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" y="3251199"/>
            <a:ext cx="10306050" cy="2813049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F1F4D-122B-4329-AAD6-222375681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0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60861"/>
      </p:ext>
    </p:extLst>
  </p:cSld>
  <p:clrMapOvr>
    <a:masterClrMapping/>
  </p:clrMapOvr>
  <p:transition/>
  <p:timing/>
</p:sld>
</file>

<file path=ppt/slides/slide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371600"/>
            <a:ext cx="11591925" cy="41148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1727195-4477-41D8-AB32-BA164CE54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0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6655"/>
      </p:ext>
    </p:extLst>
  </p:cSld>
  <p:clrMapOvr>
    <a:masterClrMapping/>
  </p:clrMapOvr>
  <p:transition/>
  <p:timing/>
</p:sld>
</file>

<file path=ppt/slides/slide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2081212"/>
            <a:ext cx="10734675" cy="269557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5F1E729-35B4-4DF5-902B-DC1181D4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0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52288"/>
      </p:ext>
    </p:extLst>
  </p:cSld>
  <p:clrMapOvr>
    <a:masterClrMapping/>
  </p:clrMapOvr>
  <p:transition/>
  <p:timing/>
</p:sld>
</file>

<file path=ppt/slides/slide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</a:xfrm>
      </p:grpSpPr>
      <p:cxnSp>
        <p:nvCxnSpPr>
          <p:cNvPr id="840" name="Google Shape;840;p48"/>
          <p:cNvCxnSpPr/>
          <p:nvPr/>
        </p:nvCxnSpPr>
        <p:spPr>
          <a:xfrm rot="10800000" flipH="1">
            <a:off x="4287946" y="2887307"/>
            <a:ext cx="4581449" cy="1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45" name="Google Shape;845;p48"/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</p:grpSpPr>
        <p:sp>
          <p:nvSpPr>
            <p:cNvPr id="846" name="Google Shape;846;p48"/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/>
                <a:cs typeface="Calibri"/>
                <a:sym typeface="Calibri" panose="020f0502020204030204"/>
              </a:endParaRPr>
            </a:p>
          </p:txBody>
        </p:sp>
        <p:sp>
          <p:nvSpPr>
            <p:cNvPr id="847" name="Google Shape;847;p48"/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/>
                <a:cs typeface="Calibri"/>
                <a:sym typeface="Calibri" panose="020f0502020204030204"/>
              </a:endParaRPr>
            </a:p>
          </p:txBody>
        </p:sp>
        <p:sp>
          <p:nvSpPr>
            <p:cNvPr id="848" name="Google Shape;848;p48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/>
                <a:cs typeface="Calibri"/>
                <a:sym typeface="Calibri" panose="020f0502020204030204"/>
              </a:endParaRPr>
            </a:p>
          </p:txBody>
        </p:sp>
        <p:sp>
          <p:nvSpPr>
            <p:cNvPr id="849" name="Google Shape;849;p48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/>
                <a:cs typeface="Calibri"/>
                <a:sym typeface="Calibri" panose="020f0502020204030204"/>
              </a:endParaRPr>
            </a:p>
          </p:txBody>
        </p:sp>
      </p:grpSp>
      <p:pic>
        <p:nvPicPr>
          <p:cNvPr id="850" name="Google Shape;850;p48" descr="A close up of a logo&#10;&#10;Description automatically generat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91" y="1284763"/>
            <a:ext cx="2369218" cy="3550188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48"/>
          <p:cNvSpPr/>
          <p:nvPr/>
        </p:nvSpPr>
        <p:spPr>
          <a:xfrm>
            <a:off x="4287946" y="2068426"/>
            <a:ext cx="74972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600" b="1">
                <a:solidFill>
                  <a:srgbClr val="DFA267"/>
                </a:solidFill>
                <a:latin typeface="Calibri" panose="020f0502020204030204"/>
                <a:ea typeface="Calibri"/>
                <a:cs typeface="Calibri"/>
                <a:sym typeface="Calibri" panose="020f0502020204030204"/>
              </a:rPr>
              <a:t>THANK YOU</a:t>
            </a:r>
            <a:endParaRPr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20BCB71-743E-4DB4-9FE5-E59943F160D1}"/>
              </a:ext>
            </a:extLst>
          </p:cNvPr>
          <p:cNvSpPr txBox="1"/>
          <p:nvPr/>
        </p:nvSpPr>
        <p:spPr>
          <a:xfrm>
            <a:off x="3946938" y="3301761"/>
            <a:ext cx="8179229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/>
                <a:cs typeface="Calibri"/>
                <a:sym typeface="Calibri" panose="020f050202020403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/>
                <a:cs typeface="Calibri"/>
                <a:sym typeface="Calibri" panose="020f050202020403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/>
                <a:cs typeface="Calibri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/>
                <a:cs typeface="Calibri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/>
                <a:cs typeface="Calibri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/>
                <a:cs typeface="Calibri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/>
                <a:cs typeface="Calibri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/>
                <a:cs typeface="Calibri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/>
                <a:cs typeface="Calibri"/>
                <a:sym typeface="Calibri" panose="020f0502020204030204"/>
              </a:defRPr>
            </a:lvl9pPr>
          </a:lstStyle>
          <a:p>
            <a:pPr marL="114300" indent="0">
              <a:buNone/>
            </a:pPr>
            <a:r>
              <a:rPr lang="en-US" sz="2400" b="1">
                <a:solidFill>
                  <a:schemeClr val="accent1">
                    <a:lumMod val="50000"/>
                  </a:schemeClr>
                </a:solidFill>
              </a:rPr>
              <a:t>“WORLD IS ONE BIG DATA PROBLEM”</a:t>
            </a:r>
          </a:p>
          <a:p>
            <a:pPr marL="114300" indent="0">
              <a:buNone/>
            </a:pPr>
            <a:r>
              <a:rPr lang="en-US" sz="2400" b="1">
                <a:solidFill>
                  <a:schemeClr val="accent1">
                    <a:lumMod val="50000"/>
                  </a:schemeClr>
                </a:solidFill>
              </a:rPr>
              <a:t>“TORTURE THE DATA AND IT WILL CONFESS TO ANYTHING”</a:t>
            </a:r>
          </a:p>
          <a:p>
            <a:endParaRPr lang="en-US"/>
          </a:p>
        </p:txBody>
      </p:sp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2959" y="643240"/>
            <a:ext cx="10515600" cy="596489"/>
          </a:xfrm>
          <a:prstGeom prst="rect">
            <a:avLst/>
          </a:prstGeom>
        </p:spPr>
        <p:txBody>
          <a:bodyPr/>
          <a:lstStyle/>
          <a:p>
            <a:r>
              <a:rPr lang="en-IN" sz="2400" b="1">
                <a:solidFill>
                  <a:schemeClr val="accent2">
                    <a:lumMod val="75000"/>
                  </a:schemeClr>
                </a:solidFill>
                <a:latin typeface="+mn-lt"/>
              </a:rPr>
              <a:t>Data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4" y="252241"/>
            <a:ext cx="7497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/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30B9F3C-FD85-410F-B119-7A99E744438B}"/>
              </a:ext>
            </a:extLst>
          </p:cNvPr>
          <p:cNvSpPr/>
          <p:nvPr/>
        </p:nvSpPr>
        <p:spPr>
          <a:xfrm>
            <a:off x="773723" y="5798288"/>
            <a:ext cx="6096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err="1">
                <a:latin typeface="Arial" pitchFamily="34" charset="0"/>
              </a:rPr>
              <a:t>Thusoo, Ashish, Joydeep Sen Sarma, Namit Jain, Zheng Shao, Prasad Chakka, Suresh Anthony, Hao Liu, Pete Wyckoff, and Raghotham Murthy. "Hive: a warehousing solution over a map-reduce framework." </a:t>
            </a:r>
            <a:r>
              <a:rPr lang="en-US" sz="1050" i="1">
                <a:latin typeface="Arial" pitchFamily="34" charset="0"/>
              </a:rPr>
              <a:t>Proceedings of the VLDB Endowment</a:t>
            </a:r>
            <a:r>
              <a:rPr lang="en-US" sz="1050">
                <a:latin typeface="Arial" pitchFamily="34" charset="0"/>
              </a:rPr>
              <a:t> 2, no. 2 (2009): 1626-1629</a:t>
            </a:r>
            <a:endParaRPr lang="en-IN" sz="1050"/>
          </a:p>
        </p:txBody>
      </p:sp>
      <p:sp>
        <p:nvSpPr>
          <p:cNvPr id="10" name="Text Box 53">
            <a:extLst>
              <a:ext uri="{FF2B5EF4-FFF2-40B4-BE49-F238E27FC236}">
                <a16:creationId xmlns:a16="http://schemas.microsoft.com/office/drawing/2014/main" id="{A92F9261-6FA4-47A5-BC2B-9CACC1ACC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6840" y="3191866"/>
            <a:ext cx="94936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US" altLang="en-US" sz="1600">
                <a:solidFill>
                  <a:schemeClr val="accent2">
                    <a:lumMod val="75000"/>
                  </a:schemeClr>
                </a:solidFill>
              </a:rPr>
              <a:t>hive/clicks</a:t>
            </a:r>
          </a:p>
        </p:txBody>
      </p:sp>
      <p:sp>
        <p:nvSpPr>
          <p:cNvPr id="11" name="Text Box 54">
            <a:extLst>
              <a:ext uri="{FF2B5EF4-FFF2-40B4-BE49-F238E27FC236}">
                <a16:creationId xmlns:a16="http://schemas.microsoft.com/office/drawing/2014/main" id="{404B8BBD-DCF3-4B92-A7E1-CEB347F11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0211" y="3496666"/>
            <a:ext cx="226542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chemeClr val="accent2">
                    <a:lumMod val="75000"/>
                  </a:schemeClr>
                </a:solidFill>
              </a:rPr>
              <a:t>/hive/clicks/ds=2008-03-25</a:t>
            </a:r>
          </a:p>
        </p:txBody>
      </p:sp>
      <p:sp>
        <p:nvSpPr>
          <p:cNvPr id="12" name="Text Box 55">
            <a:extLst>
              <a:ext uri="{FF2B5EF4-FFF2-40B4-BE49-F238E27FC236}">
                <a16:creationId xmlns:a16="http://schemas.microsoft.com/office/drawing/2014/main" id="{2F50E549-75DC-422C-9EAE-E8492E256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0211" y="3801466"/>
            <a:ext cx="244817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chemeClr val="accent2">
                    <a:lumMod val="75000"/>
                  </a:schemeClr>
                </a:solidFill>
              </a:rPr>
              <a:t>/hive/clicks/ds=2008-03-25/0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7914B1-1BD7-42B0-867F-03091700A6E4}"/>
              </a:ext>
            </a:extLst>
          </p:cNvPr>
          <p:cNvSpPr/>
          <p:nvPr/>
        </p:nvSpPr>
        <p:spPr>
          <a:xfrm>
            <a:off x="685800" y="1676400"/>
            <a:ext cx="3352800" cy="338554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1. </a:t>
            </a:r>
            <a:r>
              <a:rPr lang="en-US" sz="1400">
                <a:solidFill>
                  <a:schemeClr val="tx1"/>
                </a:solidFill>
              </a:rPr>
              <a:t>Hive data stored as HDFS files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B0F19-228A-44AB-90F8-D76E22020272}"/>
              </a:ext>
            </a:extLst>
          </p:cNvPr>
          <p:cNvSpPr txBox="1"/>
          <p:nvPr/>
        </p:nvSpPr>
        <p:spPr>
          <a:xfrm>
            <a:off x="393114" y="4429561"/>
            <a:ext cx="3429000" cy="138499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200">
                <a:solidFill>
                  <a:srgbClr val="FFFFFF"/>
                </a:solidFill>
              </a:rPr>
              <a:t>2. Table – similar to table in relational database</a:t>
            </a:r>
          </a:p>
          <a:p>
            <a:pPr lvl="1" algn="l"/>
            <a:r>
              <a:rPr lang="en-US" sz="1200">
                <a:solidFill>
                  <a:srgbClr val="FFFFFF"/>
                </a:solidFill>
              </a:rPr>
              <a:t>Mapped to  HDFS directory</a:t>
            </a:r>
          </a:p>
          <a:p>
            <a:pPr lvl="1" algn="l"/>
            <a:r>
              <a:rPr lang="en-US" sz="1200">
                <a:solidFill>
                  <a:srgbClr val="FFFFFF"/>
                </a:solidFill>
              </a:rPr>
              <a:t>Data for table clicks is in the directory /hive/clicks</a:t>
            </a:r>
            <a:endParaRPr lang="en-US" sz="1200">
              <a:solidFill>
                <a:schemeClr val="tx1"/>
              </a:solidFill>
            </a:endParaRPr>
          </a:p>
          <a:p>
            <a:pPr lvl="1" algn="l"/>
            <a:r>
              <a:rPr lang="en-US" sz="1200">
                <a:solidFill>
                  <a:schemeClr val="tx1"/>
                </a:solidFill>
              </a:rPr>
              <a:t>For scalability, tables divided into multiple files and directories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C68CE-DB21-438D-BA0C-CE7C643AA1BE}"/>
              </a:ext>
            </a:extLst>
          </p:cNvPr>
          <p:cNvSpPr txBox="1"/>
          <p:nvPr/>
        </p:nvSpPr>
        <p:spPr>
          <a:xfrm>
            <a:off x="4572000" y="1295400"/>
            <a:ext cx="4419600" cy="203132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>
                <a:solidFill>
                  <a:srgbClr val="FFFFFF"/>
                </a:solidFill>
              </a:rPr>
              <a:t>3. Partition</a:t>
            </a:r>
          </a:p>
          <a:p>
            <a:pPr lvl="1" algn="l"/>
            <a:r>
              <a:rPr lang="en-US" sz="1400">
                <a:solidFill>
                  <a:srgbClr val="FFFFFF"/>
                </a:solidFill>
              </a:rPr>
              <a:t>Part of table partitioned on values of columns</a:t>
            </a:r>
          </a:p>
          <a:p>
            <a:pPr lvl="1" algn="l"/>
            <a:r>
              <a:rPr lang="en-US" sz="1400">
                <a:solidFill>
                  <a:srgbClr val="FFFFFF"/>
                </a:solidFill>
              </a:rPr>
              <a:t>Implemented as a n HDFS subdirectory</a:t>
            </a:r>
          </a:p>
          <a:p>
            <a:pPr lvl="1" algn="l"/>
            <a:r>
              <a:rPr lang="en-US" sz="1400">
                <a:solidFill>
                  <a:srgbClr val="FFFFFF"/>
                </a:solidFill>
              </a:rPr>
              <a:t>If clicks is partitioned on column ds Data with a particular ds value 2008-03-25 will be stored in /hive/clicks/ds=2008-03-25</a:t>
            </a:r>
          </a:p>
          <a:p>
            <a:pPr lvl="1" algn="l"/>
            <a:r>
              <a:rPr lang="en-US" sz="1400">
                <a:solidFill>
                  <a:srgbClr val="FFFFFF"/>
                </a:solidFill>
              </a:rPr>
              <a:t>If further divided on ctry value US will be stored in the directory /hive/clicks/ds=2008-03-25/ctry=US.</a:t>
            </a:r>
            <a:endParaRPr lang="en-US" sz="500">
              <a:solidFill>
                <a:srgbClr val="FFFF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2F25A-EC4B-43A8-99FB-ED4510BC735B}"/>
              </a:ext>
            </a:extLst>
          </p:cNvPr>
          <p:cNvSpPr txBox="1"/>
          <p:nvPr/>
        </p:nvSpPr>
        <p:spPr>
          <a:xfrm>
            <a:off x="5029200" y="4876800"/>
            <a:ext cx="3703132" cy="646331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rgbClr val="FFFFFF"/>
                </a:solidFill>
              </a:rPr>
              <a:t>4. Bucket</a:t>
            </a:r>
          </a:p>
          <a:p>
            <a:pPr lvl="1" algn="l"/>
            <a:r>
              <a:rPr lang="en-US" sz="1200">
                <a:solidFill>
                  <a:srgbClr val="FFFFFF"/>
                </a:solidFill>
              </a:rPr>
              <a:t>Subdivision of partition</a:t>
            </a:r>
          </a:p>
          <a:p>
            <a:pPr lvl="1" algn="l"/>
            <a:r>
              <a:rPr lang="en-US" sz="1200">
                <a:solidFill>
                  <a:srgbClr val="FFFFFF"/>
                </a:solidFill>
              </a:rPr>
              <a:t>Divided based on hash of a specified column</a:t>
            </a:r>
          </a:p>
        </p:txBody>
      </p:sp>
    </p:spTree>
    <p:extLst>
      <p:ext uri="{BB962C8B-B14F-4D97-AF65-F5344CB8AC3E}">
        <p14:creationId xmlns:p14="http://schemas.microsoft.com/office/powerpoint/2010/main" val="42543759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1" grpId="1"/>
      <p:bldP spid="12" grpId="0"/>
      <p:bldP spid="12" grpId="1"/>
      <p:bldP spid="12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1"/>
          <p:cNvSpPr/>
          <p:nvPr/>
        </p:nvSpPr>
        <p:spPr>
          <a:xfrm>
            <a:off x="950952" y="2700635"/>
            <a:ext cx="103393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HIVE DATA TYPES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48D1E4C-92A2-408B-9FA0-455F7E81A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86113"/>
      </p:ext>
    </p:extLst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Types-Numbers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146300"/>
            <a:ext cx="10905117" cy="28194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82213A1-C4BA-406A-B0F5-674F648D3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19" y="291725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72070"/>
      </p:ext>
    </p:extLst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Types- Text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2" y="2273300"/>
            <a:ext cx="10193337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77651"/>
      </p:ext>
    </p:extLst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Types-Videos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440491"/>
            <a:ext cx="9988868" cy="2703009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20116AF-280A-4C09-BF9C-3A645B709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44361"/>
      </p:ext>
    </p:extLst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4.0.30319.42000"/>
  <p:tag name="AS_OS" val="Microsoft Windows NT 10.0.14393.0"/>
  <p:tag name="AS_RELEASE_DATE" val="2020.05.14"/>
  <p:tag name="AS_TITLE" val="Aspose.Slides for .NET 2.0"/>
  <p:tag name="AS_VERSION" val="20.5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Widescreen</PresentationFormat>
  <Paragraphs>73</Paragraphs>
  <Slides>49</Slides>
  <Notes>2</Notes>
  <TotalTime>213</TotalTime>
  <HiddenSlides>0</HiddenSlides>
  <MMClips>0</MMClips>
  <ScaleCrop>0</ScaleCrop>
  <HeadingPairs>
    <vt:vector baseType="variant" size="6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baseType="lpstr" size="55">
      <vt:lpstr>Arial</vt:lpstr>
      <vt:lpstr>Calibri Light</vt:lpstr>
      <vt:lpstr>Calibri</vt:lpstr>
      <vt:lpstr>Wingdings</vt:lpstr>
      <vt:lpstr>Trebuchet MS</vt:lpstr>
      <vt:lpstr>Office Theme</vt:lpstr>
      <vt:lpstr>PowerPoint Presentation</vt:lpstr>
      <vt:lpstr>PowerPoint Presentation</vt:lpstr>
      <vt:lpstr>What is HIVE</vt:lpstr>
      <vt:lpstr>HIVE Components</vt:lpstr>
      <vt:lpstr>Data Model</vt:lpstr>
      <vt:lpstr>PowerPoint Presentation</vt:lpstr>
      <vt:lpstr>Data Types-Numbers</vt:lpstr>
      <vt:lpstr>Data Types- Text</vt:lpstr>
      <vt:lpstr>Data Types-Videos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20.0500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PowerPoint Presentation</dc:title>
  <dc:creator>sudaroli vijayakumar</dc:creator>
  <cp:lastModifiedBy>sudaroli vijayakumar</cp:lastModifiedBy>
  <cp:revision>21</cp:revision>
  <dcterms:created xsi:type="dcterms:W3CDTF">2020-09-10T04:13:06Z</dcterms:created>
  <dcterms:modified xsi:type="dcterms:W3CDTF">2020-09-11T07:37:52Z</dcterms:modified>
</cp:coreProperties>
</file>